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6" r:id="rId5"/>
    <p:sldId id="277" r:id="rId6"/>
    <p:sldId id="278" r:id="rId7"/>
    <p:sldId id="337" r:id="rId8"/>
    <p:sldId id="279" r:id="rId9"/>
    <p:sldId id="336" r:id="rId10"/>
    <p:sldId id="286" r:id="rId11"/>
    <p:sldId id="265" r:id="rId12"/>
    <p:sldId id="266" r:id="rId13"/>
    <p:sldId id="268" r:id="rId14"/>
    <p:sldId id="270" r:id="rId15"/>
    <p:sldId id="267" r:id="rId16"/>
    <p:sldId id="269" r:id="rId17"/>
    <p:sldId id="271" r:id="rId18"/>
    <p:sldId id="331" r:id="rId19"/>
    <p:sldId id="332" r:id="rId20"/>
    <p:sldId id="334" r:id="rId21"/>
    <p:sldId id="344" r:id="rId22"/>
    <p:sldId id="333" r:id="rId23"/>
    <p:sldId id="287" r:id="rId24"/>
    <p:sldId id="274" r:id="rId25"/>
    <p:sldId id="280" r:id="rId26"/>
    <p:sldId id="281" r:id="rId27"/>
    <p:sldId id="282" r:id="rId28"/>
    <p:sldId id="284" r:id="rId29"/>
    <p:sldId id="338" r:id="rId30"/>
    <p:sldId id="285" r:id="rId31"/>
    <p:sldId id="288" r:id="rId32"/>
    <p:sldId id="289" r:id="rId33"/>
    <p:sldId id="290" r:id="rId34"/>
    <p:sldId id="291" r:id="rId35"/>
    <p:sldId id="339" r:id="rId36"/>
    <p:sldId id="293" r:id="rId37"/>
    <p:sldId id="292" r:id="rId38"/>
    <p:sldId id="294" r:id="rId39"/>
    <p:sldId id="295" r:id="rId40"/>
    <p:sldId id="296" r:id="rId41"/>
    <p:sldId id="302" r:id="rId42"/>
    <p:sldId id="297" r:id="rId43"/>
    <p:sldId id="298" r:id="rId44"/>
    <p:sldId id="299" r:id="rId45"/>
    <p:sldId id="300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41" r:id="rId58"/>
    <p:sldId id="342" r:id="rId59"/>
    <p:sldId id="314" r:id="rId60"/>
    <p:sldId id="315" r:id="rId61"/>
    <p:sldId id="329" r:id="rId62"/>
    <p:sldId id="317" r:id="rId63"/>
    <p:sldId id="343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  <p:sldId id="360" r:id="rId80"/>
    <p:sldId id="361" r:id="rId81"/>
    <p:sldId id="362" r:id="rId82"/>
    <p:sldId id="363" r:id="rId83"/>
    <p:sldId id="364" r:id="rId84"/>
    <p:sldId id="365" r:id="rId85"/>
    <p:sldId id="318" r:id="rId86"/>
    <p:sldId id="319" r:id="rId87"/>
    <p:sldId id="320" r:id="rId88"/>
    <p:sldId id="321" r:id="rId89"/>
    <p:sldId id="340" r:id="rId90"/>
    <p:sldId id="327" r:id="rId91"/>
    <p:sldId id="322" r:id="rId92"/>
    <p:sldId id="323" r:id="rId93"/>
    <p:sldId id="324" r:id="rId94"/>
    <p:sldId id="325" r:id="rId95"/>
    <p:sldId id="326" r:id="rId96"/>
    <p:sldId id="328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2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8E3A-3A79-200A-2C47-911F09DD3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1F35D-EF2B-E1B1-4290-6394971FF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124C1-A5A7-0352-54CF-AD5DE6D6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77BE2-B5DD-3DBD-43D4-A6582E90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6A69F-5B6E-1DEB-D0E0-D0785D5AA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9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A3A7-D6B7-10F4-DBEF-A9F28382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52173-CD3D-F8A9-8618-54DDA8653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70A4-02DA-29D7-4FC0-23E08619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9CBD7-8E79-EFDD-8EDC-39F2566B5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D1A2A-1FE4-048F-F15B-0B523BB8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A3511-F629-3320-F352-856B16FAB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7889B-E83F-38A5-EB4A-F671B4BA5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006C9-3324-4E61-B5FE-BB033EA48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824D0-03F8-60D3-731F-4AEFE049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16CCA-EA38-C843-74A9-8E83F5E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2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2CF8-A617-EC85-CDFD-830E02E4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4BD80-B7F8-2ACB-7E6C-4EC5291E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D79F6-9B49-D625-08AC-BF261A6A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D0C91-116A-2E47-76CD-4C412233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C13C5-10E1-55C6-D8AA-E779A633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7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262F-187A-4235-EE9D-63071ADC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00169-85ED-AD48-2C46-0EC33A174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20710-454E-8989-FA07-D0FF771A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C97BB-CCC5-4D25-C310-5DF3A4E4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1507-93D1-66BC-6057-1DA852AF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8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4A60-5A8F-D1B6-9B3B-A9016E3A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0CDE-7555-5E99-EFC9-F7960C990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E6D0E-F61D-CC19-9115-B579CB81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C9FB7-DF7B-62AC-EA62-E839293EB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0647C-2A23-718C-172B-3011B1E0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0193C-C7CC-1FD0-A67D-A1051FB6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4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8A7A-7384-3C0F-43AC-A9822B14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91305-8447-622C-1A9A-574C60A89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DDBD5-884D-00D0-4F66-709EF860A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DBD935-29FE-024F-C567-7221C6BC7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304F5-2E59-729D-48B7-C6634B75E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036B6-717E-4D91-E54D-D6F770C9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D103B-3FC8-8F5F-32EA-8AD522F4E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B64D9-0F30-8AE7-F3F6-3D0153EB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4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F6809-BF37-ABDD-A8C1-EE9C8B17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78DF06-2330-CABB-4BEE-4A447524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00C43-9FC2-8E6C-5F80-FB14BF80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0171D-3517-32F7-B62D-EDD530EF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3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9A4EC-B30B-D400-846C-F7FC1A26C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F8AD0-5393-1856-B336-1379FD31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F2AF3-3193-7E74-1741-C935BC47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5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AE21-0C82-82A6-3E88-0A803B6CF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4DD5C-176D-EA18-D966-A4F31AD0D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2E0A0-10A2-D0E7-E7EE-9E104A088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D02FB-E1F6-74AF-51AE-24EEAE31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ECDE3-E475-4075-A437-47E11D6F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67E90-CF4C-FC9B-C2C0-A338ED86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4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F57E-D2AA-6A3C-4681-6D1118010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AB2DC-A1FC-4B41-81A2-D5CD23038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1941-1069-FC59-789F-DAFAF7E95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49440-0675-834D-8CD4-844EC7FD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DF16B-049D-F0F0-45A4-777AA59D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3B005-923E-603A-CC6B-79054A84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3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65FC5-AD14-603A-2421-43A533A5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5B98-3CF1-F5F8-D30F-E85CA9BE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3F31-E269-CCC9-5C68-F7882E0C4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80879-D681-414E-8E46-2D72AF592493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24223-4787-DE09-9410-242A78A1D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256A7-1031-FBB9-9ECE-EB2E173DA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73E38-5A5A-4124-891C-0EB3B00D8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7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wnml.co/machine-learning-canva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huyenchip.com/blog/" TargetMode="External"/><Relationship Id="rId2" Type="http://schemas.openxmlformats.org/officeDocument/2006/relationships/hyperlink" Target="https://mlsys.stanford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latcl.github.io/" TargetMode="External"/><Relationship Id="rId5" Type="http://schemas.openxmlformats.org/officeDocument/2006/relationships/hyperlink" Target="https://www.coursera.org/specializations/machine-learning-engineering-for-production-mlops" TargetMode="External"/><Relationship Id="rId4" Type="http://schemas.openxmlformats.org/officeDocument/2006/relationships/hyperlink" Target="https://developers.google.com/machine-learning/guides/rules-of-ml/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6FE2-2589-2B02-87CF-D8B4F5DF8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System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C7F5E-BDEF-D548-899D-CF6876818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Andrei Paleyes</a:t>
            </a:r>
          </a:p>
          <a:p>
            <a:r>
              <a:rPr lang="en-US" dirty="0"/>
              <a:t>AI4ER, November 2023</a:t>
            </a:r>
          </a:p>
        </p:txBody>
      </p:sp>
    </p:spTree>
    <p:extLst>
      <p:ext uri="{BB962C8B-B14F-4D97-AF65-F5344CB8AC3E}">
        <p14:creationId xmlns:p14="http://schemas.microsoft.com/office/powerpoint/2010/main" val="3439792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384B7-B3C8-7F3C-DFA9-7CDDC485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– ask a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8F43A-932F-2DF0-EA3C-2E6E49E32453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8406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3DF9-974D-EAB6-718D-A8282A53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question you need to ask is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658B-1C6D-00DE-266B-6536FBE2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“Do I really need ML?”</a:t>
            </a:r>
          </a:p>
        </p:txBody>
      </p:sp>
    </p:spTree>
    <p:extLst>
      <p:ext uri="{BB962C8B-B14F-4D97-AF65-F5344CB8AC3E}">
        <p14:creationId xmlns:p14="http://schemas.microsoft.com/office/powerpoint/2010/main" val="2215290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D3DF9-974D-EAB6-718D-A8282A53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question you need to ask is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658B-1C6D-00DE-266B-6536FBE2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“Do I really need ML?”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because maybe you don’t</a:t>
            </a:r>
          </a:p>
        </p:txBody>
      </p:sp>
    </p:spTree>
    <p:extLst>
      <p:ext uri="{BB962C8B-B14F-4D97-AF65-F5344CB8AC3E}">
        <p14:creationId xmlns:p14="http://schemas.microsoft.com/office/powerpoint/2010/main" val="255030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C3EA-A497-4841-ECC4-FA1C28CE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Amazon vs Strawberries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A3921-5B91-20F2-830F-0C0679BFA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12" y="1797626"/>
            <a:ext cx="4600575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B1359-1221-473A-12C4-02E3ACB26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21" y="3223490"/>
            <a:ext cx="5032158" cy="33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2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CC3EA-A497-4841-ECC4-FA1C28CE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Amazon vs Strawberries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61571-C4BB-F7E6-F01C-FD0D2228F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32" y="2456007"/>
            <a:ext cx="6371535" cy="19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0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72F6-6D6F-BB56-C860-B7100400B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“If you think that machine learning will give you a 100% boost, then a heuristic will get you 50% of the way there.”</a:t>
            </a:r>
          </a:p>
          <a:p>
            <a:pPr marL="0" indent="0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dirty="0"/>
              <a:t>Martin </a:t>
            </a:r>
            <a:r>
              <a:rPr lang="en-US" dirty="0" err="1"/>
              <a:t>Zinkevich</a:t>
            </a:r>
            <a:r>
              <a:rPr lang="en-US" dirty="0"/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107366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FD35-1031-32E3-0BB0-BDFAA7FE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Facebook newsfeed</a:t>
            </a:r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4F0F91B-53A0-2985-A567-E50CAA93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494" y="1662113"/>
            <a:ext cx="4944749" cy="3296499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66B1484-6059-AAA5-69BD-38594999A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7" y="1690688"/>
            <a:ext cx="4676774" cy="3480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9A6E2-276B-90C5-6CE1-B1829BAC32ED}"/>
              </a:ext>
            </a:extLst>
          </p:cNvPr>
          <p:cNvSpPr txBox="1"/>
          <p:nvPr/>
        </p:nvSpPr>
        <p:spPr>
          <a:xfrm>
            <a:off x="2590800" y="5410200"/>
            <a:ext cx="933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2006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06D3F-8BAC-A0E7-9E8D-1BA8A4BA0360}"/>
              </a:ext>
            </a:extLst>
          </p:cNvPr>
          <p:cNvSpPr txBox="1"/>
          <p:nvPr/>
        </p:nvSpPr>
        <p:spPr>
          <a:xfrm>
            <a:off x="8536143" y="5410200"/>
            <a:ext cx="933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433E8-4316-3988-9868-1FC1FB370D4F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274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9AC-7855-C08E-8C3E-E42E5716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D42B-1088-EDEC-92FD-CC0398DB6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best way to design an ML system often is not to design one.</a:t>
            </a:r>
          </a:p>
        </p:txBody>
      </p:sp>
    </p:spTree>
    <p:extLst>
      <p:ext uri="{BB962C8B-B14F-4D97-AF65-F5344CB8AC3E}">
        <p14:creationId xmlns:p14="http://schemas.microsoft.com/office/powerpoint/2010/main" val="112539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075E-E571-2377-CF5C-79317B00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how to measure success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20F23-CBBC-BCC4-0A90-3EDC92D367DD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64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E972-514A-0A81-7619-A09A979B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this early!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75D0-2A8E-A0F5-58A1-63E0A320D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seriously</a:t>
            </a:r>
          </a:p>
          <a:p>
            <a:r>
              <a:rPr lang="en-US" dirty="0"/>
              <a:t>Ask this question early!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35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63F6-4252-2EB3-6B88-EC4A4834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D2157-90B8-CFF1-0E40-A7B21A24E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Raise your hands if you ever: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trained a ML model?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fixed an issue in a model?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gave the model you worked on to anyone else?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created an app/website/service around a model?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updated an existing model with a new dataset?</a:t>
            </a:r>
          </a:p>
        </p:txBody>
      </p:sp>
    </p:spTree>
    <p:extLst>
      <p:ext uri="{BB962C8B-B14F-4D97-AF65-F5344CB8AC3E}">
        <p14:creationId xmlns:p14="http://schemas.microsoft.com/office/powerpoint/2010/main" val="282455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E972-514A-0A81-7619-A09A979B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this early!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375D0-2A8E-A0F5-58A1-63E0A320D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No, seriously</a:t>
            </a:r>
          </a:p>
          <a:p>
            <a:r>
              <a:rPr lang="en-US" dirty="0"/>
              <a:t>Ask this question early!</a:t>
            </a:r>
          </a:p>
          <a:p>
            <a:endParaRPr lang="en-US" dirty="0"/>
          </a:p>
          <a:p>
            <a:r>
              <a:rPr lang="en-US" dirty="0"/>
              <a:t>Remember the goal</a:t>
            </a:r>
          </a:p>
          <a:p>
            <a:r>
              <a:rPr lang="en-US" dirty="0"/>
              <a:t>Don’t overfocus on 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3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72F6-6D6F-BB56-C860-B7100400B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“An interesting finding is that increasing the performance of a model does not necessarily translate into a gain in [business] value.”</a:t>
            </a:r>
          </a:p>
          <a:p>
            <a:pPr marL="0" indent="0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dirty="0"/>
              <a:t>150 successful machine learning models:</a:t>
            </a:r>
          </a:p>
          <a:p>
            <a:pPr marL="0" indent="0" algn="r">
              <a:buNone/>
            </a:pPr>
            <a:r>
              <a:rPr lang="en-US" dirty="0"/>
              <a:t>6 lessons learned at Booking.com</a:t>
            </a:r>
          </a:p>
          <a:p>
            <a:pPr marL="0" indent="0" algn="r">
              <a:buNone/>
            </a:pPr>
            <a:r>
              <a:rPr lang="en-US" dirty="0" err="1"/>
              <a:t>Bernadi</a:t>
            </a:r>
            <a:r>
              <a:rPr lang="en-US" dirty="0"/>
              <a:t> et al., KDD’19</a:t>
            </a:r>
          </a:p>
        </p:txBody>
      </p:sp>
    </p:spTree>
    <p:extLst>
      <p:ext uri="{BB962C8B-B14F-4D97-AF65-F5344CB8AC3E}">
        <p14:creationId xmlns:p14="http://schemas.microsoft.com/office/powerpoint/2010/main" val="204846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68D0-898F-F754-F63C-53173B28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questions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C3BF-D9FC-9EBB-081E-F4FF91F19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are my end users?</a:t>
            </a:r>
          </a:p>
          <a:p>
            <a:r>
              <a:rPr lang="en-US" dirty="0"/>
              <a:t>What are the biggest risks?</a:t>
            </a:r>
          </a:p>
          <a:p>
            <a:r>
              <a:rPr lang="en-US" dirty="0"/>
              <a:t>Is there data? Where and in what form?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Check out ML Canvas, </a:t>
            </a:r>
            <a:r>
              <a:rPr lang="en-US" dirty="0">
                <a:hlinkClick r:id="rId2"/>
              </a:rPr>
              <a:t>https://www.ownml.co/machine-learning-canvas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216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3312-8AEB-B9C4-8987-22147B9B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– Find the data</a:t>
            </a:r>
          </a:p>
        </p:txBody>
      </p:sp>
    </p:spTree>
    <p:extLst>
      <p:ext uri="{BB962C8B-B14F-4D97-AF65-F5344CB8AC3E}">
        <p14:creationId xmlns:p14="http://schemas.microsoft.com/office/powerpoint/2010/main" val="241123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6A19-58AA-D83D-35BF-B3E7E987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5919-EC1C-DEE1-7ED9-4FBC8D38E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trivial problem!</a:t>
            </a:r>
          </a:p>
          <a:p>
            <a:r>
              <a:rPr lang="en-US" dirty="0"/>
              <a:t>Unlike in exercises or academic research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F978D0-916F-0464-79E5-BD6BF9AF348C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256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2EF9-6B8D-61F8-A349-B416FB6C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getting data is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9DB62-839B-9B49-5AE5-45FEFEB14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might be</a:t>
            </a:r>
          </a:p>
          <a:p>
            <a:r>
              <a:rPr lang="en-US" dirty="0"/>
              <a:t>Split between sources</a:t>
            </a:r>
          </a:p>
          <a:p>
            <a:r>
              <a:rPr lang="en-US" dirty="0"/>
              <a:t>Not saved</a:t>
            </a:r>
          </a:p>
          <a:p>
            <a:r>
              <a:rPr lang="en-US" dirty="0"/>
              <a:t>Different between training and inference</a:t>
            </a:r>
          </a:p>
          <a:p>
            <a:r>
              <a:rPr lang="en-US" dirty="0"/>
              <a:t>Unlabeled</a:t>
            </a:r>
          </a:p>
          <a:p>
            <a:r>
              <a:rPr lang="en-US" dirty="0"/>
              <a:t>Not clean</a:t>
            </a:r>
          </a:p>
        </p:txBody>
      </p:sp>
    </p:spTree>
    <p:extLst>
      <p:ext uri="{BB962C8B-B14F-4D97-AF65-F5344CB8AC3E}">
        <p14:creationId xmlns:p14="http://schemas.microsoft.com/office/powerpoint/2010/main" val="4102802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5A8-1197-FD09-A4DE-9B709BC1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Twitter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15A3AFB-EEC0-E291-F209-0395D778E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15" y="1696652"/>
            <a:ext cx="7538770" cy="4611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0716D-2271-596D-EC26-90C9C9777A90}"/>
              </a:ext>
            </a:extLst>
          </p:cNvPr>
          <p:cNvSpPr txBox="1"/>
          <p:nvPr/>
        </p:nvSpPr>
        <p:spPr>
          <a:xfrm>
            <a:off x="838200" y="6308209"/>
            <a:ext cx="965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 Big Data Mining Infrastructure — The Twitter Experience. Jimmy Lin and Dmitriy </a:t>
            </a:r>
            <a:r>
              <a:rPr lang="en-US" dirty="0" err="1"/>
              <a:t>Ryaboy</a:t>
            </a:r>
            <a:r>
              <a:rPr lang="en-US" dirty="0"/>
              <a:t>, 2013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24DAB-F223-B457-38E5-6C9A158AA6C7}"/>
              </a:ext>
            </a:extLst>
          </p:cNvPr>
          <p:cNvSpPr txBox="1"/>
          <p:nvPr/>
        </p:nvSpPr>
        <p:spPr>
          <a:xfrm>
            <a:off x="838200" y="1462838"/>
            <a:ext cx="4120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you find all user data 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A5E1B-4246-74FB-6437-942325C0E24E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843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8919-DB24-92FD-0330-19B27FFB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Atlanta Fire Department, project Firebird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CADA-FF57-5D5A-E6B9-196DE371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datasets</a:t>
            </a:r>
          </a:p>
          <a:p>
            <a:pPr lvl="1"/>
            <a:r>
              <a:rPr lang="en-US" dirty="0"/>
              <a:t>History of incidents</a:t>
            </a:r>
          </a:p>
          <a:p>
            <a:pPr lvl="1"/>
            <a:r>
              <a:rPr lang="en-US" dirty="0"/>
              <a:t>Business licenses</a:t>
            </a:r>
          </a:p>
          <a:p>
            <a:pPr lvl="1"/>
            <a:r>
              <a:rPr lang="en-US" dirty="0"/>
              <a:t>Households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Join data on buildings by address</a:t>
            </a:r>
          </a:p>
          <a:p>
            <a:r>
              <a:rPr lang="en-US" dirty="0"/>
              <a:t>Took weeks!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0B09F0-9286-C181-C8DA-CC3D7B2BD696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511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8919-DB24-92FD-0330-19B27FFB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Atlanta Fire Department, project Firebird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4CADA-FF57-5D5A-E6B9-196DE3717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Wolfson building, </a:t>
            </a:r>
            <a:r>
              <a:rPr lang="en-US" dirty="0" err="1"/>
              <a:t>Madingley</a:t>
            </a:r>
            <a:r>
              <a:rPr lang="en-US" dirty="0"/>
              <a:t> rise, Cambridge</a:t>
            </a:r>
          </a:p>
          <a:p>
            <a:r>
              <a:rPr lang="en-US" dirty="0"/>
              <a:t>Bullard Laboratory, CB3 0EZ, Cambridge, UK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D4981-128C-D27D-8979-38FAF1F1A7A9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7835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C2C0-FA72-84D0-D3D8-5B2DA437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questions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4813-2F30-4989-02A3-971F316D0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generates the data?</a:t>
            </a:r>
          </a:p>
          <a:p>
            <a:r>
              <a:rPr lang="en-US" dirty="0"/>
              <a:t>How to access it?</a:t>
            </a:r>
          </a:p>
          <a:p>
            <a:r>
              <a:rPr lang="en-US" dirty="0"/>
              <a:t>In which format is it?</a:t>
            </a:r>
          </a:p>
          <a:p>
            <a:r>
              <a:rPr lang="en-US" dirty="0"/>
              <a:t>Is it complete?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4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CAA9-044F-BDF8-DA11-6FB0A2F8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92B5D-A26E-1A02-F7FA-57255FB2A620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175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878A-A85E-5CA5-B479-226B0898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– Store the data</a:t>
            </a:r>
          </a:p>
        </p:txBody>
      </p:sp>
    </p:spTree>
    <p:extLst>
      <p:ext uri="{BB962C8B-B14F-4D97-AF65-F5344CB8AC3E}">
        <p14:creationId xmlns:p14="http://schemas.microsoft.com/office/powerpoint/2010/main" val="2886174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4A336-205C-FC3D-AB12-C8E2D531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108DF-C671-58E7-282C-1547CF138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  <a:p>
            <a:r>
              <a:rPr lang="en-US" dirty="0"/>
              <a:t>Text file(s)</a:t>
            </a:r>
          </a:p>
          <a:p>
            <a:r>
              <a:rPr lang="en-US" dirty="0"/>
              <a:t>CSV file(s)</a:t>
            </a:r>
          </a:p>
          <a:p>
            <a:r>
              <a:rPr lang="en-US" dirty="0"/>
              <a:t>JSON file(s)</a:t>
            </a:r>
          </a:p>
          <a:p>
            <a:r>
              <a:rPr lang="en-US" dirty="0"/>
              <a:t>SQL database</a:t>
            </a:r>
          </a:p>
          <a:p>
            <a:r>
              <a:rPr lang="en-US" dirty="0"/>
              <a:t>NoSQL database</a:t>
            </a:r>
          </a:p>
          <a:p>
            <a:r>
              <a:rPr lang="en-US" dirty="0"/>
              <a:t>Data stream</a:t>
            </a:r>
          </a:p>
        </p:txBody>
      </p:sp>
    </p:spTree>
    <p:extLst>
      <p:ext uri="{BB962C8B-B14F-4D97-AF65-F5344CB8AC3E}">
        <p14:creationId xmlns:p14="http://schemas.microsoft.com/office/powerpoint/2010/main" val="3748858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F070-CAFA-CA31-587C-A0D698F40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45EC-8765-C814-42BE-5CCC6BB44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Depends on your use case! Two main considerations: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modality</a:t>
            </a:r>
          </a:p>
          <a:p>
            <a:r>
              <a:rPr lang="en-US" dirty="0"/>
              <a:t>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7987B-A990-1000-3532-330D0068418E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1166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4C00-B523-9B51-B531-B653B4A2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2CE6C-5D25-BF9F-338E-46168C1E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Tabular data</a:t>
            </a:r>
          </a:p>
          <a:p>
            <a:r>
              <a:rPr lang="en-US" dirty="0"/>
              <a:t>Time series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Free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59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1931-10FD-C131-35A2-F4A65E97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95E8-17D5-0FC8-877B-B786CABF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play with on your own</a:t>
            </a:r>
          </a:p>
          <a:p>
            <a:r>
              <a:rPr lang="en-US" dirty="0"/>
              <a:t>For fellow data scientists</a:t>
            </a:r>
          </a:p>
          <a:p>
            <a:r>
              <a:rPr lang="en-US" dirty="0"/>
              <a:t>For training</a:t>
            </a:r>
          </a:p>
          <a:p>
            <a:r>
              <a:rPr lang="en-US" dirty="0"/>
              <a:t>For batch processing</a:t>
            </a:r>
          </a:p>
          <a:p>
            <a:r>
              <a:rPr lang="en-US" dirty="0"/>
              <a:t>For online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14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41BC-5511-FF30-1C52-F7CCEFB8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7973B-1A0B-1438-D4D0-F21A07298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(e.g. nested)</a:t>
            </a:r>
          </a:p>
          <a:p>
            <a:r>
              <a:rPr lang="en-US" dirty="0"/>
              <a:t>Size</a:t>
            </a:r>
          </a:p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66390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80D8-3D1C-3584-327C-834A9D41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 – train a model</a:t>
            </a:r>
          </a:p>
        </p:txBody>
      </p:sp>
    </p:spTree>
    <p:extLst>
      <p:ext uri="{BB962C8B-B14F-4D97-AF65-F5344CB8AC3E}">
        <p14:creationId xmlns:p14="http://schemas.microsoft.com/office/powerpoint/2010/main" val="3895618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7566-AB7D-21BC-155F-10446A82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C17C7-BE3C-5C26-98D8-8DA087B2E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18" y="1356815"/>
            <a:ext cx="4388216" cy="5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6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CEE5-6EB9-8030-953A-F557ED69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7046-A5EB-9E02-F04B-F55FE1539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Complex model is not necessarily the best!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Why? Let’s ask spacecrafts!</a:t>
            </a:r>
          </a:p>
        </p:txBody>
      </p:sp>
    </p:spTree>
    <p:extLst>
      <p:ext uri="{BB962C8B-B14F-4D97-AF65-F5344CB8AC3E}">
        <p14:creationId xmlns:p14="http://schemas.microsoft.com/office/powerpoint/2010/main" val="2616808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471C-9815-DA51-8E49-F1664246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Europa Clipper,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0A283-BB81-4CF1-60E3-74344E73A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8835"/>
            <a:ext cx="10515600" cy="4781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PCA for anomaly detection!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E3458-B967-7478-EF11-726DBE372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82" y="1690688"/>
            <a:ext cx="6714835" cy="3777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2ED79-647E-F568-17B8-F09605BEB12B}"/>
              </a:ext>
            </a:extLst>
          </p:cNvPr>
          <p:cNvSpPr txBox="1"/>
          <p:nvPr/>
        </p:nvSpPr>
        <p:spPr>
          <a:xfrm>
            <a:off x="838200" y="6345382"/>
            <a:ext cx="9616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Enabling onboard detection of events of scientific interest for the Europa Clipper spacecraft. Wagstaff et al, KDD 2019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495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CAA9-044F-BDF8-DA11-6FB0A2F8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D41976A-B7DF-38BF-4FA9-9FC876618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01" y="2258694"/>
            <a:ext cx="6024994" cy="4018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F6B5C-ED11-1932-8139-706054202C47}"/>
              </a:ext>
            </a:extLst>
          </p:cNvPr>
          <p:cNvSpPr txBox="1"/>
          <p:nvPr/>
        </p:nvSpPr>
        <p:spPr>
          <a:xfrm>
            <a:off x="738909" y="6400800"/>
            <a:ext cx="502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Sources: Wikipedia (text) and Bernard Marr (image)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57073-28CB-30D3-C10A-D9680A311EC7}"/>
              </a:ext>
            </a:extLst>
          </p:cNvPr>
          <p:cNvSpPr txBox="1"/>
          <p:nvPr/>
        </p:nvSpPr>
        <p:spPr>
          <a:xfrm>
            <a:off x="828996" y="1488928"/>
            <a:ext cx="1052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Machine learning</a:t>
            </a:r>
            <a:r>
              <a:rPr lang="en-US" dirty="0"/>
              <a:t> (</a:t>
            </a:r>
            <a:r>
              <a:rPr lang="en-US" b="1" dirty="0"/>
              <a:t>ML</a:t>
            </a:r>
            <a:r>
              <a:rPr lang="en-US" dirty="0"/>
              <a:t>) is a field of inquiry devoted to understanding and building methods that 'learn', that is,</a:t>
            </a:r>
          </a:p>
          <a:p>
            <a:r>
              <a:rPr lang="en-US" dirty="0"/>
              <a:t>methods that leverage data to improve performance on some set of tasks.</a:t>
            </a:r>
          </a:p>
        </p:txBody>
      </p:sp>
    </p:spTree>
    <p:extLst>
      <p:ext uri="{BB962C8B-B14F-4D97-AF65-F5344CB8AC3E}">
        <p14:creationId xmlns:p14="http://schemas.microsoft.com/office/powerpoint/2010/main" val="3834758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8B45-F439-03CF-88FC-65F7A97A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Perseverance,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D9513-B5FF-7EA8-CAA3-EF2E0B995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1891"/>
            <a:ext cx="10515600" cy="5150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Random forest for landmark registration!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E350-B60F-2A01-1CEA-07A25F187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34" y="1371113"/>
            <a:ext cx="7316932" cy="411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611458-5A9B-326B-347D-EF1F16E6071A}"/>
              </a:ext>
            </a:extLst>
          </p:cNvPr>
          <p:cNvSpPr txBox="1"/>
          <p:nvPr/>
        </p:nvSpPr>
        <p:spPr>
          <a:xfrm>
            <a:off x="838200" y="6345382"/>
            <a:ext cx="9616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Precision instrument targeting via image registration for the Mars 2020 rover. Doran et al, IJCAI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5689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DCA8-362A-6216-C596-18D49E2D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FAFFC-CADD-E32B-0742-4DA5F71C9116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01755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DCA8-362A-6216-C596-18D49E2D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F866-2704-C3A8-3C79-7C4095E6B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constraints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Easy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0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054B-26FA-CE6D-FD6D-B6CBF425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 – Host the model</a:t>
            </a:r>
          </a:p>
        </p:txBody>
      </p:sp>
    </p:spTree>
    <p:extLst>
      <p:ext uri="{BB962C8B-B14F-4D97-AF65-F5344CB8AC3E}">
        <p14:creationId xmlns:p14="http://schemas.microsoft.com/office/powerpoint/2010/main" val="2514334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1501-EBDD-11CA-71B5-773C4B5C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models can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F9EC-6FF0-F27A-02D2-EE90F88E4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machine</a:t>
            </a:r>
          </a:p>
          <a:p>
            <a:r>
              <a:rPr lang="en-US" dirty="0"/>
              <a:t>Cloud server</a:t>
            </a:r>
          </a:p>
          <a:p>
            <a:r>
              <a:rPr lang="en-US" dirty="0"/>
              <a:t>Mobile phone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853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FC15-9368-91C8-6093-674CE9BD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FC4F-CD98-C06B-0C48-0688624EE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about random forests with a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15213-06C4-3C7B-F26C-33F809D81378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84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FC15-9368-91C8-6093-674CE9BDA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FC4F-CD98-C06B-0C48-0688624E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8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about random forests with a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  <a:p>
            <a:pPr marL="0" indent="0">
              <a:buNone/>
            </a:pPr>
            <a:r>
              <a:rPr lang="en-US" dirty="0"/>
              <a:t>On your own machine!</a:t>
            </a:r>
          </a:p>
        </p:txBody>
      </p:sp>
    </p:spTree>
    <p:extLst>
      <p:ext uri="{BB962C8B-B14F-4D97-AF65-F5344CB8AC3E}">
        <p14:creationId xmlns:p14="http://schemas.microsoft.com/office/powerpoint/2010/main" val="2180202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979-2622-2F92-1CC7-164FCA99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55FE-0205-9442-8877-5D0F2009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simple linear regression in a mobile phone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AC4F5-EA25-90F5-799F-51A0FD1D5BAF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8411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1979-2622-2F92-1CC7-164FCA99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55FE-0205-9442-8877-5D0F2009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simple linear regression in a mobile phone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  <a:p>
            <a:pPr marL="0" indent="0">
              <a:buNone/>
            </a:pPr>
            <a:r>
              <a:rPr lang="en-US" dirty="0"/>
              <a:t>On the phone!</a:t>
            </a:r>
          </a:p>
        </p:txBody>
      </p:sp>
    </p:spTree>
    <p:extLst>
      <p:ext uri="{BB962C8B-B14F-4D97-AF65-F5344CB8AC3E}">
        <p14:creationId xmlns:p14="http://schemas.microsoft.com/office/powerpoint/2010/main" val="1060634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81DA-F9F2-96BD-68AC-F29F0460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A0D1-3661-BB9B-BF0C-F4BAE10A8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deep neural net that uses a lot of memory and CPU to personalize website functions for users.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F2A9E-680E-0FAF-DAEC-11FF3A2E6E75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460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318F-FB43-8CB4-F8D2-19C22D04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5" name="Picture 4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2839E680-5C1D-0ABF-7072-D5D4943B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2" y="4095749"/>
            <a:ext cx="2143125" cy="2143125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FE5AF96-03CF-5CF0-E38C-4C4C4677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4" y="3933824"/>
            <a:ext cx="1981200" cy="2305050"/>
          </a:xfrm>
          <a:prstGeom prst="rect">
            <a:avLst/>
          </a:prstGeom>
        </p:spPr>
      </p:pic>
      <p:pic>
        <p:nvPicPr>
          <p:cNvPr id="9" name="Picture 8" descr="A perso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C76AD226-88DA-305D-DAE2-80EF63093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59" y="1690688"/>
            <a:ext cx="3839378" cy="1874137"/>
          </a:xfrm>
          <a:prstGeom prst="rect">
            <a:avLst/>
          </a:prstGeom>
        </p:spPr>
      </p:pic>
      <p:pic>
        <p:nvPicPr>
          <p:cNvPr id="11" name="Picture 10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320D80D0-C213-9C58-7D67-64711A053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2" y="1827656"/>
            <a:ext cx="2857500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81C678-ED1A-1CC2-3FB9-8567711509B5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556826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81DA-F9F2-96BD-68AC-F29F0460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A0D1-3661-BB9B-BF0C-F4BAE10A8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deep neural net that uses a lot of memory and CPU to personalize website functions for users.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  <a:p>
            <a:pPr marL="0" indent="0">
              <a:buNone/>
            </a:pPr>
            <a:r>
              <a:rPr lang="en-US" dirty="0"/>
              <a:t>Dedicated host or cloud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service!</a:t>
            </a:r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9AF9271-E7AB-BE65-51F7-F9A99697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09" y="3004184"/>
            <a:ext cx="6900721" cy="37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7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F303-172F-F21F-9BCF-51411ACC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BE9E-FC2B-0FD5-DCF8-75EE8B2EC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model that updates book recommendations for users once a day.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95FBD-DD56-DC05-2682-DDE85D80DEEA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6213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F303-172F-F21F-9BCF-51411ACC9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BE9E-FC2B-0FD5-DCF8-75EE8B2EC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model that updates book recommendations for users once a day.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would the model live?</a:t>
            </a:r>
          </a:p>
          <a:p>
            <a:pPr marL="0" indent="0">
              <a:buNone/>
            </a:pPr>
            <a:r>
              <a:rPr lang="en-US" dirty="0"/>
              <a:t>Dedicated host or cloud</a:t>
            </a:r>
          </a:p>
        </p:txBody>
      </p:sp>
    </p:spTree>
    <p:extLst>
      <p:ext uri="{BB962C8B-B14F-4D97-AF65-F5344CB8AC3E}">
        <p14:creationId xmlns:p14="http://schemas.microsoft.com/office/powerpoint/2010/main" val="2896782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FC1B-0F32-2102-070F-C919FA733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7 - Monitoring and updating</a:t>
            </a:r>
          </a:p>
        </p:txBody>
      </p:sp>
    </p:spTree>
    <p:extLst>
      <p:ext uri="{BB962C8B-B14F-4D97-AF65-F5344CB8AC3E}">
        <p14:creationId xmlns:p14="http://schemas.microsoft.com/office/powerpoint/2010/main" val="398397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178B-60EE-1E0B-11DD-312F2359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myth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A672-FFF5-8FB9-7DD9-E7443CCE4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“If we don’t do anything, model performance remains the same.”</a:t>
            </a:r>
          </a:p>
          <a:p>
            <a:pPr marL="0" indent="0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dirty="0"/>
              <a:t>Chip </a:t>
            </a:r>
            <a:r>
              <a:rPr lang="en-US" dirty="0" err="1"/>
              <a:t>Huyen</a:t>
            </a:r>
            <a:r>
              <a:rPr lang="en-US" dirty="0"/>
              <a:t>, </a:t>
            </a:r>
            <a:r>
              <a:rPr lang="en-GB" dirty="0"/>
              <a:t>Claypot</a:t>
            </a:r>
            <a:r>
              <a:rPr lang="en-US" dirty="0"/>
              <a:t>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935C8-A901-1EC0-D5C7-24CB0FEC22A4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8199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875C-3EAE-E8AF-1E28-44F76B58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tends to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B825E-086C-5FF7-50ED-1E9B49701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  <a:p>
            <a:r>
              <a:rPr lang="en-US" dirty="0"/>
              <a:t>Change of habits</a:t>
            </a:r>
          </a:p>
          <a:p>
            <a:r>
              <a:rPr lang="en-US" dirty="0"/>
              <a:t>Unforeseen factors</a:t>
            </a:r>
          </a:p>
          <a:p>
            <a:r>
              <a:rPr lang="en-US" dirty="0"/>
              <a:t>Unexpected events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happen both in features and in labels!</a:t>
            </a:r>
          </a:p>
        </p:txBody>
      </p:sp>
    </p:spTree>
    <p:extLst>
      <p:ext uri="{BB962C8B-B14F-4D97-AF65-F5344CB8AC3E}">
        <p14:creationId xmlns:p14="http://schemas.microsoft.com/office/powerpoint/2010/main" val="230339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30B3-6B51-E0A8-863B-5F710884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for drifts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D52F7-454B-CADC-7BDF-8ADB00805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of feature values</a:t>
            </a:r>
          </a:p>
          <a:p>
            <a:r>
              <a:rPr lang="en-US" dirty="0"/>
              <a:t>Distribution of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428674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6BDE-FE26-51D1-F493-E55FB0CB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BA36E-6E12-4E44-517F-92ACF0650480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2939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7FAB-2E25-BEDD-C176-DFF00BEF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example: 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329B-6B8E-3EDD-3E1F-EFD8E0B22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shopping patterns changed – Stitch Fix</a:t>
            </a:r>
          </a:p>
          <a:p>
            <a:r>
              <a:rPr lang="en-US" dirty="0"/>
              <a:t>New terminology affected translation models – Facebook</a:t>
            </a:r>
          </a:p>
          <a:p>
            <a:r>
              <a:rPr lang="en-US" dirty="0"/>
              <a:t>Mobility patterns changed – Google</a:t>
            </a:r>
          </a:p>
        </p:txBody>
      </p:sp>
    </p:spTree>
    <p:extLst>
      <p:ext uri="{BB962C8B-B14F-4D97-AF65-F5344CB8AC3E}">
        <p14:creationId xmlns:p14="http://schemas.microsoft.com/office/powerpoint/2010/main" val="35979743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2983BE0-A11F-6109-F0DA-7057FF05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5" y="1320165"/>
            <a:ext cx="7029450" cy="4217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6218B-5BC7-4464-059D-C979CB91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metrics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E243-26C5-74AA-FAD2-3E7F942BB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 improvement ≠ business improvement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that improves clicks ≠ better conversion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EE10F-BCF4-9D1E-301B-046DA6EDFD38}"/>
              </a:ext>
            </a:extLst>
          </p:cNvPr>
          <p:cNvSpPr txBox="1"/>
          <p:nvPr/>
        </p:nvSpPr>
        <p:spPr>
          <a:xfrm>
            <a:off x="838200" y="6345382"/>
            <a:ext cx="9616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</a:rPr>
              <a:t>150 successful machine learning models: 6 lessons learned at Booking.com.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Bernardi</a:t>
            </a:r>
            <a:r>
              <a:rPr lang="en-US" sz="1400" dirty="0">
                <a:effectLst/>
                <a:latin typeface="Arial" panose="020B0604020202020204" pitchFamily="34" charset="0"/>
              </a:rPr>
              <a:t> et al, KDD 2019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805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B32E-10C5-FE73-8C47-C9B3DDCA8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2BDB-A555-BC75-E19B-D70F0F53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Model + Data =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0526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C4A1-4C08-BDA4-B2F3-618945D4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update?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477BB-1AB0-20B6-CEED-03CD1E9DDE93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27852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C4A1-4C08-BDA4-B2F3-618945D4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update?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A6E1-87E6-E4CA-13A9-355F4F89D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get started</a:t>
            </a:r>
          </a:p>
          <a:p>
            <a:r>
              <a:rPr lang="en-US" dirty="0"/>
              <a:t>When you feel the need (use metrics!)</a:t>
            </a:r>
          </a:p>
          <a:p>
            <a:r>
              <a:rPr lang="en-US" dirty="0"/>
              <a:t>On a set schedule, e.g. once a month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Eventually this can become automated</a:t>
            </a:r>
          </a:p>
          <a:p>
            <a:r>
              <a:rPr lang="en-US" dirty="0"/>
              <a:t>AWS and Netflix deploy multiple times a day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477BB-1AB0-20B6-CEED-03CD1E9DDE93}"/>
              </a:ext>
            </a:extLst>
          </p:cNvPr>
          <p:cNvSpPr txBox="1"/>
          <p:nvPr/>
        </p:nvSpPr>
        <p:spPr>
          <a:xfrm>
            <a:off x="11674764" y="3651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7632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E0CD-AE5A-4F8F-77A9-738A5C3D3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0460-502E-5C3F-DDC1-D84AF8596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software engineering practices</a:t>
            </a:r>
          </a:p>
          <a:p>
            <a:r>
              <a:rPr lang="en-US" dirty="0"/>
              <a:t>Fairness, law and ethics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Quality assurance</a:t>
            </a:r>
          </a:p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454263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5C66-E134-7865-4F3D-E2A9B196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5208-342F-ADB3-36A5-3EA9B766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Their name is Legion</a:t>
            </a:r>
          </a:p>
          <a:p>
            <a:r>
              <a:rPr lang="en-US" dirty="0"/>
              <a:t>Specific recommendations are impossible to give</a:t>
            </a:r>
          </a:p>
          <a:p>
            <a:r>
              <a:rPr lang="en-US" dirty="0"/>
              <a:t>Focus on the goal and architecture</a:t>
            </a:r>
          </a:p>
          <a:p>
            <a:r>
              <a:rPr lang="en-US" dirty="0"/>
              <a:t>Leverage available expertise</a:t>
            </a:r>
          </a:p>
        </p:txBody>
      </p:sp>
    </p:spTree>
    <p:extLst>
      <p:ext uri="{BB962C8B-B14F-4D97-AF65-F5344CB8AC3E}">
        <p14:creationId xmlns:p14="http://schemas.microsoft.com/office/powerpoint/2010/main" val="783275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A17D-E9A8-7CEE-5AE9-7BCD3A13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7" name="Content Placeholder 46" descr="A large group of logos&#10;&#10;Description automatically generated with medium confidence">
            <a:extLst>
              <a:ext uri="{FF2B5EF4-FFF2-40B4-BE49-F238E27FC236}">
                <a16:creationId xmlns:a16="http://schemas.microsoft.com/office/drawing/2014/main" id="{7C0F1B44-92D4-73E2-1C9F-21A8E49A6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24" y="1825625"/>
            <a:ext cx="5963952" cy="4351338"/>
          </a:xfrm>
        </p:spPr>
      </p:pic>
    </p:spTree>
    <p:extLst>
      <p:ext uri="{BB962C8B-B14F-4D97-AF65-F5344CB8AC3E}">
        <p14:creationId xmlns:p14="http://schemas.microsoft.com/office/powerpoint/2010/main" val="1589893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60A9-1211-C044-4ACB-E5E447D6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2C0DD99D-2E81-05F6-36C6-500DBD059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53" y="1825625"/>
            <a:ext cx="8983094" cy="4351338"/>
          </a:xfrm>
        </p:spPr>
      </p:pic>
    </p:spTree>
    <p:extLst>
      <p:ext uri="{BB962C8B-B14F-4D97-AF65-F5344CB8AC3E}">
        <p14:creationId xmlns:p14="http://schemas.microsoft.com/office/powerpoint/2010/main" val="3771246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3098-4A2C-3741-A280-76829E13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7E1AFCF-C8E5-B0A0-CB9A-08B1AF7D8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40" y="1825625"/>
            <a:ext cx="8749920" cy="4351338"/>
          </a:xfrm>
        </p:spPr>
      </p:pic>
    </p:spTree>
    <p:extLst>
      <p:ext uri="{BB962C8B-B14F-4D97-AF65-F5344CB8AC3E}">
        <p14:creationId xmlns:p14="http://schemas.microsoft.com/office/powerpoint/2010/main" val="2560049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335B-D39E-8B29-DD9B-9213FB312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020187-29A9-8544-14CB-DEABDBF6C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89" y="1825625"/>
            <a:ext cx="9239821" cy="4351338"/>
          </a:xfrm>
        </p:spPr>
      </p:pic>
    </p:spTree>
    <p:extLst>
      <p:ext uri="{BB962C8B-B14F-4D97-AF65-F5344CB8AC3E}">
        <p14:creationId xmlns:p14="http://schemas.microsoft.com/office/powerpoint/2010/main" val="3444007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8901-D046-1F32-C183-36DB710CD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D0B792-E931-CECA-552C-C60E8BDD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91" y="1825625"/>
            <a:ext cx="9564818" cy="4351338"/>
          </a:xfrm>
        </p:spPr>
      </p:pic>
    </p:spTree>
    <p:extLst>
      <p:ext uri="{BB962C8B-B14F-4D97-AF65-F5344CB8AC3E}">
        <p14:creationId xmlns:p14="http://schemas.microsoft.com/office/powerpoint/2010/main" val="4186123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3751-3405-68AF-A4AA-113BB6C4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7BD5E5B3-7E7D-5421-1B9B-9560CB977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06" y="1825625"/>
            <a:ext cx="10227788" cy="4351338"/>
          </a:xfrm>
        </p:spPr>
      </p:pic>
    </p:spTree>
    <p:extLst>
      <p:ext uri="{BB962C8B-B14F-4D97-AF65-F5344CB8AC3E}">
        <p14:creationId xmlns:p14="http://schemas.microsoft.com/office/powerpoint/2010/main" val="175306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ess board with chess pieces&#10;&#10;Description automatically generated with medium confidence">
            <a:extLst>
              <a:ext uri="{FF2B5EF4-FFF2-40B4-BE49-F238E27FC236}">
                <a16:creationId xmlns:a16="http://schemas.microsoft.com/office/drawing/2014/main" id="{65117718-6811-D42B-5ABE-23A67BAC1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8" y="433045"/>
            <a:ext cx="5614645" cy="5614645"/>
          </a:xfrm>
          <a:prstGeom prst="rect">
            <a:avLst/>
          </a:prstGeom>
        </p:spPr>
      </p:pic>
      <p:pic>
        <p:nvPicPr>
          <p:cNvPr id="7" name="Picture 6" descr="A person in a garment sitting on a bench&#10;&#10;Description automatically generated with low confidence">
            <a:extLst>
              <a:ext uri="{FF2B5EF4-FFF2-40B4-BE49-F238E27FC236}">
                <a16:creationId xmlns:a16="http://schemas.microsoft.com/office/drawing/2014/main" id="{0E8AA8C8-0BEF-6A94-369A-528AABF9A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64" y="433045"/>
            <a:ext cx="5614645" cy="56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554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FC95-D9AE-23BC-F02F-BC90F161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D38033A8-9892-752B-1718-831EFBFD0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64" y="1825625"/>
            <a:ext cx="9917872" cy="4351338"/>
          </a:xfrm>
        </p:spPr>
      </p:pic>
    </p:spTree>
    <p:extLst>
      <p:ext uri="{BB962C8B-B14F-4D97-AF65-F5344CB8AC3E}">
        <p14:creationId xmlns:p14="http://schemas.microsoft.com/office/powerpoint/2010/main" val="22290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7474-9127-6B76-0996-FEF04143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8CFA52-8ECE-C99D-4B77-7308799A4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" y="1825625"/>
            <a:ext cx="10110461" cy="4351338"/>
          </a:xfrm>
        </p:spPr>
      </p:pic>
    </p:spTree>
    <p:extLst>
      <p:ext uri="{BB962C8B-B14F-4D97-AF65-F5344CB8AC3E}">
        <p14:creationId xmlns:p14="http://schemas.microsoft.com/office/powerpoint/2010/main" val="9698914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5EB6-4A2D-CA80-DCEB-90572875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99B024-1263-8DB8-9D10-214480D42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32" y="1825625"/>
            <a:ext cx="10019335" cy="4351338"/>
          </a:xfrm>
        </p:spPr>
      </p:pic>
    </p:spTree>
    <p:extLst>
      <p:ext uri="{BB962C8B-B14F-4D97-AF65-F5344CB8AC3E}">
        <p14:creationId xmlns:p14="http://schemas.microsoft.com/office/powerpoint/2010/main" val="3744131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DDE9A-A3B9-2BC3-0200-64347AFA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different colored words&#10;&#10;Description automatically generated with medium confidence">
            <a:extLst>
              <a:ext uri="{FF2B5EF4-FFF2-40B4-BE49-F238E27FC236}">
                <a16:creationId xmlns:a16="http://schemas.microsoft.com/office/drawing/2014/main" id="{5723F31B-7390-E43D-395A-309A88CD9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6" y="1825625"/>
            <a:ext cx="9188568" cy="4351338"/>
          </a:xfrm>
        </p:spPr>
      </p:pic>
    </p:spTree>
    <p:extLst>
      <p:ext uri="{BB962C8B-B14F-4D97-AF65-F5344CB8AC3E}">
        <p14:creationId xmlns:p14="http://schemas.microsoft.com/office/powerpoint/2010/main" val="146762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CE6D-0DC8-4A91-48ED-BAF94818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5A719750-2D66-4BFE-E8EC-B8E619A55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84" y="1825625"/>
            <a:ext cx="9051831" cy="4351338"/>
          </a:xfrm>
        </p:spPr>
      </p:pic>
    </p:spTree>
    <p:extLst>
      <p:ext uri="{BB962C8B-B14F-4D97-AF65-F5344CB8AC3E}">
        <p14:creationId xmlns:p14="http://schemas.microsoft.com/office/powerpoint/2010/main" val="1068280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4889D-A4BB-2865-CC03-A50F9583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6BD018-5A3F-945C-2C1F-4AB384DA0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5" y="1825625"/>
            <a:ext cx="9892349" cy="4351338"/>
          </a:xfrm>
        </p:spPr>
      </p:pic>
    </p:spTree>
    <p:extLst>
      <p:ext uri="{BB962C8B-B14F-4D97-AF65-F5344CB8AC3E}">
        <p14:creationId xmlns:p14="http://schemas.microsoft.com/office/powerpoint/2010/main" val="3876200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C3C7-D87D-E125-D448-A6A5D820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9D63711C-FC2F-F82A-B59A-E2828243A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55" y="1825625"/>
            <a:ext cx="9400489" cy="4351338"/>
          </a:xfrm>
        </p:spPr>
      </p:pic>
    </p:spTree>
    <p:extLst>
      <p:ext uri="{BB962C8B-B14F-4D97-AF65-F5344CB8AC3E}">
        <p14:creationId xmlns:p14="http://schemas.microsoft.com/office/powerpoint/2010/main" val="20832090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FA02-461D-9EB5-4837-5482FC12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BE93E2FE-E10D-E298-8AD7-2DB4AD95B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99" y="1825625"/>
            <a:ext cx="9493402" cy="4351338"/>
          </a:xfrm>
        </p:spPr>
      </p:pic>
    </p:spTree>
    <p:extLst>
      <p:ext uri="{BB962C8B-B14F-4D97-AF65-F5344CB8AC3E}">
        <p14:creationId xmlns:p14="http://schemas.microsoft.com/office/powerpoint/2010/main" val="2124875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CF08-DD17-01EC-F8C5-A0D10E83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F12625-5AD4-79BD-0B93-2FA756AF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80" y="1825625"/>
            <a:ext cx="9396240" cy="4351338"/>
          </a:xfrm>
        </p:spPr>
      </p:pic>
    </p:spTree>
    <p:extLst>
      <p:ext uri="{BB962C8B-B14F-4D97-AF65-F5344CB8AC3E}">
        <p14:creationId xmlns:p14="http://schemas.microsoft.com/office/powerpoint/2010/main" val="1185149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F560-2D4C-2821-FAD6-E7B491C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7623EB-2ED7-65DB-CE34-EB860F561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29" y="1825625"/>
            <a:ext cx="9598141" cy="4351338"/>
          </a:xfrm>
        </p:spPr>
      </p:pic>
    </p:spTree>
    <p:extLst>
      <p:ext uri="{BB962C8B-B14F-4D97-AF65-F5344CB8AC3E}">
        <p14:creationId xmlns:p14="http://schemas.microsoft.com/office/powerpoint/2010/main" val="207042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7FEA-53FD-1564-C67F-EC5C4300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22765-9422-3C62-1416-B8B698A8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Model + Data + System = Deployed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605553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DE3D-2807-63AD-E566-8978DFC2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D9915263-809B-687E-F7C5-E0FABB182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86" y="1825625"/>
            <a:ext cx="9668627" cy="4351338"/>
          </a:xfrm>
        </p:spPr>
      </p:pic>
    </p:spTree>
    <p:extLst>
      <p:ext uri="{BB962C8B-B14F-4D97-AF65-F5344CB8AC3E}">
        <p14:creationId xmlns:p14="http://schemas.microsoft.com/office/powerpoint/2010/main" val="32916460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827-D0AC-E625-4811-467418AB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A0A6AD49-25F0-3D5B-7E97-0A41DDADD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5" y="1825625"/>
            <a:ext cx="10089990" cy="4351338"/>
          </a:xfrm>
        </p:spPr>
      </p:pic>
    </p:spTree>
    <p:extLst>
      <p:ext uri="{BB962C8B-B14F-4D97-AF65-F5344CB8AC3E}">
        <p14:creationId xmlns:p14="http://schemas.microsoft.com/office/powerpoint/2010/main" val="3676555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2F0E-D295-FCD4-5663-9945F66E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E585B9-25D7-762B-6D91-DAA12AFB4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4" y="1825625"/>
            <a:ext cx="8601071" cy="4351338"/>
          </a:xfrm>
        </p:spPr>
      </p:pic>
    </p:spTree>
    <p:extLst>
      <p:ext uri="{BB962C8B-B14F-4D97-AF65-F5344CB8AC3E}">
        <p14:creationId xmlns:p14="http://schemas.microsoft.com/office/powerpoint/2010/main" val="2200366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51ED-7ECD-EF51-2347-F65EF61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30D27BF2-7B69-6E14-4710-69FDC6786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79" y="1825625"/>
            <a:ext cx="9637442" cy="4351338"/>
          </a:xfrm>
        </p:spPr>
      </p:pic>
    </p:spTree>
    <p:extLst>
      <p:ext uri="{BB962C8B-B14F-4D97-AF65-F5344CB8AC3E}">
        <p14:creationId xmlns:p14="http://schemas.microsoft.com/office/powerpoint/2010/main" val="4087554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3988-483F-E61C-375F-5E525939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5D864D-DEB1-B226-2192-055048D94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07" y="1825625"/>
            <a:ext cx="10009985" cy="4351338"/>
          </a:xfrm>
        </p:spPr>
      </p:pic>
    </p:spTree>
    <p:extLst>
      <p:ext uri="{BB962C8B-B14F-4D97-AF65-F5344CB8AC3E}">
        <p14:creationId xmlns:p14="http://schemas.microsoft.com/office/powerpoint/2010/main" val="24850575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7907-5A29-2AC6-D4D0-CFC33E83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5198-0E32-E9F5-74FA-FDF90142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Learning by doing</a:t>
            </a:r>
          </a:p>
          <a:p>
            <a:r>
              <a:rPr lang="en-US" dirty="0"/>
              <a:t>Try doing something yourself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22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7907-5A29-2AC6-D4D0-CFC33E83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C5198-0E32-E9F5-74FA-FDF90142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Good resources</a:t>
            </a:r>
          </a:p>
          <a:p>
            <a:r>
              <a:rPr lang="en-US" dirty="0"/>
              <a:t>Stanford </a:t>
            </a:r>
            <a:r>
              <a:rPr lang="en-US" dirty="0" err="1"/>
              <a:t>MLSys</a:t>
            </a:r>
            <a:r>
              <a:rPr lang="en-US" dirty="0"/>
              <a:t> Seminar series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https://mlsys.stanford.edu/</a:t>
            </a:r>
            <a:r>
              <a:rPr lang="en-US" dirty="0"/>
              <a:t> </a:t>
            </a:r>
          </a:p>
          <a:p>
            <a:r>
              <a:rPr lang="en-US" dirty="0"/>
              <a:t>Chip </a:t>
            </a:r>
            <a:r>
              <a:rPr lang="en-US" dirty="0" err="1"/>
              <a:t>Huyen’s</a:t>
            </a:r>
            <a:r>
              <a:rPr lang="en-US" dirty="0"/>
              <a:t> blog and book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https://huyenchip.com/blog/</a:t>
            </a:r>
            <a:endParaRPr lang="en-US" dirty="0"/>
          </a:p>
          <a:p>
            <a:r>
              <a:rPr lang="en-US" dirty="0"/>
              <a:t>Rules of ML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https://developers.google.com/machine-learning/guides/rules-of-ml/</a:t>
            </a:r>
            <a:endParaRPr lang="en-US" dirty="0"/>
          </a:p>
          <a:p>
            <a:r>
              <a:rPr lang="en-US" dirty="0"/>
              <a:t>Coursera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https://www.coursera.org/specializations/machine-learning-engineering-for-production-mlops</a:t>
            </a:r>
            <a:endParaRPr lang="en-US" dirty="0"/>
          </a:p>
          <a:p>
            <a:r>
              <a:rPr lang="en-US" dirty="0"/>
              <a:t>ML@CL website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https://mlatcl.github.io/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5084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D21AA-D080-E35D-DB8F-7026CD35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D2079-C635-860A-2317-6EE9C73B3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Papers</a:t>
            </a:r>
          </a:p>
          <a:p>
            <a:r>
              <a:rPr lang="en-US" sz="1800" dirty="0"/>
              <a:t>Monitoring and </a:t>
            </a:r>
            <a:r>
              <a:rPr lang="en-US" sz="1800" dirty="0" err="1"/>
              <a:t>explainability</a:t>
            </a:r>
            <a:r>
              <a:rPr lang="en-US" sz="1800" dirty="0"/>
              <a:t> of models in production. Klaise et al., ICML DMML workshop 2020</a:t>
            </a:r>
          </a:p>
          <a:p>
            <a:r>
              <a:rPr lang="en-US" sz="1800" dirty="0"/>
              <a:t>Hidden Technical Debt in Machine Learning Systems. Sculley et al., NeurIPS 2015</a:t>
            </a:r>
          </a:p>
          <a:p>
            <a:r>
              <a:rPr lang="en-US" sz="1800" dirty="0"/>
              <a:t>Challenges in Deploying Machine Learning: a Survey of Case Studies. Paleyes et al, ACM Comp. </a:t>
            </a:r>
            <a:r>
              <a:rPr lang="en-US" sz="1800" dirty="0" err="1"/>
              <a:t>Surv</a:t>
            </a:r>
            <a:r>
              <a:rPr lang="en-US" sz="1800" dirty="0"/>
              <a:t>. 2022</a:t>
            </a:r>
          </a:p>
          <a:p>
            <a:r>
              <a:rPr lang="en-US" sz="1800" dirty="0"/>
              <a:t>Scaling Big Data Mining Infrastructure — The Twitter Experience. Lin and </a:t>
            </a:r>
            <a:r>
              <a:rPr lang="en-US" sz="1800" dirty="0" err="1"/>
              <a:t>Ryaboy</a:t>
            </a:r>
            <a:r>
              <a:rPr lang="en-US" sz="1800" dirty="0"/>
              <a:t>, KDD 2013</a:t>
            </a:r>
          </a:p>
          <a:p>
            <a:r>
              <a:rPr lang="en-US" sz="1800" dirty="0" err="1"/>
              <a:t>MLOps</a:t>
            </a:r>
            <a:r>
              <a:rPr lang="en-US" sz="1800" dirty="0"/>
              <a:t>: A Taxonomy and a Methodology. </a:t>
            </a:r>
            <a:r>
              <a:rPr lang="en-US" sz="1800" dirty="0" err="1"/>
              <a:t>Testi</a:t>
            </a:r>
            <a:r>
              <a:rPr lang="en-US" sz="1800" dirty="0"/>
              <a:t> et al., IEEE Access 2022</a:t>
            </a:r>
          </a:p>
          <a:p>
            <a:r>
              <a:rPr lang="en-US" sz="1800" dirty="0"/>
              <a:t>150 successful machine learning models: 6 lessons learned at Booking.com. </a:t>
            </a:r>
            <a:r>
              <a:rPr lang="en-US" sz="1800" dirty="0" err="1"/>
              <a:t>Bernardi</a:t>
            </a:r>
            <a:r>
              <a:rPr lang="en-US" sz="1800" dirty="0"/>
              <a:t> et al, KDD 2019</a:t>
            </a:r>
          </a:p>
          <a:p>
            <a:r>
              <a:rPr lang="en-US" sz="1800" dirty="0"/>
              <a:t>Assuring the Machine Learning Lifecycle: Desiderata, Methods, and Challenges. Ashmore et al., ACM Comp. </a:t>
            </a:r>
            <a:r>
              <a:rPr lang="en-US" sz="1800" dirty="0" err="1"/>
              <a:t>Surv</a:t>
            </a:r>
            <a:r>
              <a:rPr lang="en-US" sz="1800" dirty="0"/>
              <a:t>. 2021</a:t>
            </a:r>
          </a:p>
          <a:p>
            <a:r>
              <a:rPr lang="en-US" sz="1800" dirty="0"/>
              <a:t>Software engineering for machine learning: A case study. </a:t>
            </a:r>
            <a:r>
              <a:rPr lang="en-US" sz="1800" dirty="0" err="1"/>
              <a:t>Amerishi</a:t>
            </a:r>
            <a:r>
              <a:rPr lang="en-US" sz="1800" dirty="0"/>
              <a:t> et al., ICSE 2019</a:t>
            </a:r>
          </a:p>
          <a:p>
            <a:r>
              <a:rPr lang="en-US" sz="1800" dirty="0"/>
              <a:t>Data lifecycle challenges in production machine learning: a survey. </a:t>
            </a:r>
            <a:r>
              <a:rPr lang="en-US" sz="1800" dirty="0" err="1"/>
              <a:t>Polyzotis</a:t>
            </a:r>
            <a:r>
              <a:rPr lang="en-US" sz="1800" dirty="0"/>
              <a:t> et al., ACM SIGMOD Record 2018</a:t>
            </a:r>
          </a:p>
          <a:p>
            <a:endParaRPr lang="en-US" sz="1800" dirty="0"/>
          </a:p>
          <a:p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7842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B3CD-DE1E-9DE9-0F48-F5C98DE0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102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0BF05-CEA5-999B-517B-BA34361D2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numCol="2">
            <a:normAutofit/>
          </a:bodyPr>
          <a:lstStyle/>
          <a:p>
            <a:r>
              <a:rPr lang="en-US" dirty="0"/>
              <a:t>Sometimes ML is not needed</a:t>
            </a:r>
          </a:p>
          <a:p>
            <a:r>
              <a:rPr lang="en-US" dirty="0"/>
              <a:t>Get you success metric right</a:t>
            </a:r>
          </a:p>
          <a:p>
            <a:r>
              <a:rPr lang="en-US" dirty="0"/>
              <a:t>Getting data can be hard</a:t>
            </a:r>
          </a:p>
          <a:p>
            <a:r>
              <a:rPr lang="en-US" dirty="0"/>
              <a:t>So can be storing</a:t>
            </a:r>
          </a:p>
          <a:p>
            <a:r>
              <a:rPr lang="en-US" dirty="0"/>
              <a:t>Simple models often work best</a:t>
            </a:r>
          </a:p>
          <a:p>
            <a:r>
              <a:rPr lang="en-US" dirty="0"/>
              <a:t>Models live in different places</a:t>
            </a:r>
          </a:p>
          <a:p>
            <a:r>
              <a:rPr lang="en-US" dirty="0"/>
              <a:t>Monitor for drift in data and metrics</a:t>
            </a:r>
          </a:p>
          <a:p>
            <a:r>
              <a:rPr lang="en-US" dirty="0"/>
              <a:t>Also consider</a:t>
            </a:r>
          </a:p>
          <a:p>
            <a:pPr lvl="1"/>
            <a:r>
              <a:rPr lang="en-US" dirty="0"/>
              <a:t>Fairness, law and ethics</a:t>
            </a:r>
          </a:p>
          <a:p>
            <a:pPr lvl="1"/>
            <a:r>
              <a:rPr lang="en-US" dirty="0"/>
              <a:t>Privacy and security</a:t>
            </a:r>
          </a:p>
          <a:p>
            <a:pPr lvl="1"/>
            <a:r>
              <a:rPr lang="en-US" dirty="0"/>
              <a:t>Quality assurance</a:t>
            </a:r>
          </a:p>
          <a:p>
            <a:pPr lvl="1"/>
            <a:r>
              <a:rPr lang="en-US" dirty="0"/>
              <a:t>Good software engineering practices</a:t>
            </a:r>
          </a:p>
          <a:p>
            <a:pPr lvl="1"/>
            <a:r>
              <a:rPr lang="en-US" dirty="0"/>
              <a:t>User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C78BA-206B-7DBC-F167-887DB6743A52}"/>
              </a:ext>
            </a:extLst>
          </p:cNvPr>
          <p:cNvSpPr txBox="1"/>
          <p:nvPr/>
        </p:nvSpPr>
        <p:spPr>
          <a:xfrm>
            <a:off x="766618" y="5604669"/>
            <a:ext cx="10587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66119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4747-F408-4648-8E09-572D80AF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4520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6FE2-2589-2B02-87CF-D8B4F5DF83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deploy ML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C7F5E-BDEF-D548-899D-CF68768183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780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37E2-3E76-6419-843A-55C06687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software engineering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7382-1038-FFC9-E868-F379939E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 control is good (e.g. git)</a:t>
            </a:r>
          </a:p>
          <a:p>
            <a:r>
              <a:rPr lang="en-US" dirty="0"/>
              <a:t>Code reviews are good</a:t>
            </a:r>
          </a:p>
          <a:p>
            <a:r>
              <a:rPr lang="en-US" dirty="0"/>
              <a:t>Unit tests are good</a:t>
            </a:r>
          </a:p>
          <a:p>
            <a:r>
              <a:rPr lang="en-US" dirty="0"/>
              <a:t>Separation of concerns is good</a:t>
            </a:r>
          </a:p>
          <a:p>
            <a:r>
              <a:rPr lang="en-US" dirty="0"/>
              <a:t>Naming is important</a:t>
            </a:r>
          </a:p>
        </p:txBody>
      </p:sp>
    </p:spTree>
    <p:extLst>
      <p:ext uri="{BB962C8B-B14F-4D97-AF65-F5344CB8AC3E}">
        <p14:creationId xmlns:p14="http://schemas.microsoft.com/office/powerpoint/2010/main" val="20135656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6984-B93F-5842-48EE-DE6415EA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4682A-FDD6-19B7-50C9-1BBDDDDF3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owns the data?</a:t>
            </a:r>
          </a:p>
          <a:p>
            <a:r>
              <a:rPr lang="en-US" dirty="0"/>
              <a:t>How was it collected?</a:t>
            </a:r>
          </a:p>
          <a:p>
            <a:r>
              <a:rPr lang="en-US" dirty="0"/>
              <a:t>Do you have explicit permission to use the data?</a:t>
            </a:r>
          </a:p>
          <a:p>
            <a:r>
              <a:rPr lang="en-US" dirty="0"/>
              <a:t>Can you identify individuals from the dataset?</a:t>
            </a:r>
          </a:p>
          <a:p>
            <a:r>
              <a:rPr lang="en-US" dirty="0"/>
              <a:t>Can you use model trained on this dataset commercially?</a:t>
            </a:r>
          </a:p>
          <a:p>
            <a:r>
              <a:rPr lang="en-US" dirty="0"/>
              <a:t>Can you use </a:t>
            </a:r>
            <a:r>
              <a:rPr lang="en-US"/>
              <a:t>privacy techniques?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899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BA6E-9A93-28BD-E0F4-FB2CB241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3CC9-B187-D8E5-A78E-94C6EC3D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the training data contain biases?</a:t>
            </a:r>
          </a:p>
          <a:p>
            <a:pPr lvl="1"/>
            <a:r>
              <a:rPr lang="en-US" dirty="0"/>
              <a:t>Explicit biases</a:t>
            </a:r>
          </a:p>
          <a:p>
            <a:pPr lvl="1"/>
            <a:r>
              <a:rPr lang="en-US" dirty="0"/>
              <a:t>Hidden biases aka proxies</a:t>
            </a:r>
          </a:p>
          <a:p>
            <a:r>
              <a:rPr lang="en-US" dirty="0"/>
              <a:t>Are the classes balanced?</a:t>
            </a:r>
          </a:p>
          <a:p>
            <a:r>
              <a:rPr lang="en-US" dirty="0"/>
              <a:t>Is there a potential to aggravate bias?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954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9EBD-7796-F833-119C-688B78B1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71A0F-8AC8-2FAB-120D-FC491816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your area highly regulated?</a:t>
            </a:r>
          </a:p>
          <a:p>
            <a:pPr lvl="1"/>
            <a:r>
              <a:rPr lang="en-US" dirty="0"/>
              <a:t>Healthcare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Judicial</a:t>
            </a:r>
          </a:p>
          <a:p>
            <a:r>
              <a:rPr lang="en-US" dirty="0"/>
              <a:t>Will you operate somewhere with country-level laws?</a:t>
            </a:r>
          </a:p>
          <a:p>
            <a:pPr lvl="1"/>
            <a:r>
              <a:rPr lang="en-US" dirty="0"/>
              <a:t>EU – GDPR</a:t>
            </a:r>
          </a:p>
          <a:p>
            <a:pPr lvl="1"/>
            <a:r>
              <a:rPr lang="en-US" dirty="0"/>
              <a:t>Canada - PIPEDA</a:t>
            </a:r>
          </a:p>
          <a:p>
            <a:pPr lvl="1"/>
            <a:r>
              <a:rPr lang="en-US" dirty="0"/>
              <a:t>Kenya – Data Protection Act (similar laws exist in Uganda, Nigeria and South Africa)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281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AD74-DCEF-3B6F-9D64-61CD6175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54E3-B056-48D1-2983-4985C324B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poisoning</a:t>
            </a:r>
          </a:p>
          <a:p>
            <a:r>
              <a:rPr lang="en-US" dirty="0"/>
              <a:t>Model reverse engineering aka model stealing</a:t>
            </a:r>
          </a:p>
          <a:p>
            <a:r>
              <a:rPr lang="en-US" dirty="0"/>
              <a:t>Model inversion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578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DD5E-9276-FAA8-F6F6-AFDE9412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2CE6E-A402-9F36-B985-CE81C5E0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have acceptance criteria for the system?</a:t>
            </a:r>
          </a:p>
          <a:p>
            <a:r>
              <a:rPr lang="en-US" dirty="0"/>
              <a:t>How does model performance translate to business value?</a:t>
            </a:r>
          </a:p>
          <a:p>
            <a:r>
              <a:rPr lang="en-US" dirty="0"/>
              <a:t>Can you test model in real life, e.g. with A/B test?</a:t>
            </a:r>
          </a:p>
          <a:p>
            <a:r>
              <a:rPr lang="en-US" dirty="0"/>
              <a:t>If not, maybe you can use a simulation?</a:t>
            </a:r>
          </a:p>
        </p:txBody>
      </p:sp>
    </p:spTree>
    <p:extLst>
      <p:ext uri="{BB962C8B-B14F-4D97-AF65-F5344CB8AC3E}">
        <p14:creationId xmlns:p14="http://schemas.microsoft.com/office/powerpoint/2010/main" val="27394240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8714-3A1C-649F-C570-BBD69E0B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D2415-C1CA-672E-481D-A8712C83B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UX increases trust</a:t>
            </a:r>
          </a:p>
          <a:p>
            <a:r>
              <a:rPr lang="en-US" dirty="0"/>
              <a:t>Bad UX limits adoption</a:t>
            </a:r>
          </a:p>
          <a:p>
            <a:r>
              <a:rPr lang="en-US" dirty="0"/>
              <a:t>ML terms are not easy to understand</a:t>
            </a:r>
          </a:p>
          <a:p>
            <a:r>
              <a:rPr lang="en-US" dirty="0"/>
              <a:t>Focus on what user wants to see, not on ML</a:t>
            </a:r>
          </a:p>
        </p:txBody>
      </p:sp>
    </p:spTree>
    <p:extLst>
      <p:ext uri="{BB962C8B-B14F-4D97-AF65-F5344CB8AC3E}">
        <p14:creationId xmlns:p14="http://schemas.microsoft.com/office/powerpoint/2010/main" val="94559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1684</Words>
  <Application>Microsoft Office PowerPoint</Application>
  <PresentationFormat>Widescreen</PresentationFormat>
  <Paragraphs>339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Times New Roman</vt:lpstr>
      <vt:lpstr>Office Theme</vt:lpstr>
      <vt:lpstr>Machine Learning System Design</vt:lpstr>
      <vt:lpstr>About you!</vt:lpstr>
      <vt:lpstr>What is machine learning?</vt:lpstr>
      <vt:lpstr>What is machine learning?</vt:lpstr>
      <vt:lpstr>What is machine learning?</vt:lpstr>
      <vt:lpstr>What is machine learning?</vt:lpstr>
      <vt:lpstr>PowerPoint Presentation</vt:lpstr>
      <vt:lpstr>What is machine learning?</vt:lpstr>
      <vt:lpstr>How to deploy ML systems</vt:lpstr>
      <vt:lpstr>Step 1 – ask a question</vt:lpstr>
      <vt:lpstr>First question you need to ask is …</vt:lpstr>
      <vt:lpstr>First question you need to ask is …</vt:lpstr>
      <vt:lpstr>Example 1: Amazon vs Strawberries</vt:lpstr>
      <vt:lpstr>Example 1: Amazon vs Strawberries</vt:lpstr>
      <vt:lpstr>PowerPoint Presentation</vt:lpstr>
      <vt:lpstr>Example 2: Facebook newsfeed</vt:lpstr>
      <vt:lpstr>Take home point</vt:lpstr>
      <vt:lpstr>Step 2 – how to measure success</vt:lpstr>
      <vt:lpstr>Ask this early!</vt:lpstr>
      <vt:lpstr>Ask this early!</vt:lpstr>
      <vt:lpstr>PowerPoint Presentation</vt:lpstr>
      <vt:lpstr>Other questions to consider</vt:lpstr>
      <vt:lpstr>Step 3 – Find the data</vt:lpstr>
      <vt:lpstr>Find the data</vt:lpstr>
      <vt:lpstr>Why getting data is hard?</vt:lpstr>
      <vt:lpstr>Example 1: Twitter</vt:lpstr>
      <vt:lpstr>Example 2: Atlanta Fire Department, project Firebird</vt:lpstr>
      <vt:lpstr>Example 2: Atlanta Fire Department, project Firebird</vt:lpstr>
      <vt:lpstr>Other questions to consider</vt:lpstr>
      <vt:lpstr>Step 4 – Store the data</vt:lpstr>
      <vt:lpstr>Storage options</vt:lpstr>
      <vt:lpstr>How do I choose?</vt:lpstr>
      <vt:lpstr>Modalities</vt:lpstr>
      <vt:lpstr>Purpose</vt:lpstr>
      <vt:lpstr>Other considerations</vt:lpstr>
      <vt:lpstr>Step 5 – train a model</vt:lpstr>
      <vt:lpstr>Model training</vt:lpstr>
      <vt:lpstr>Model selection</vt:lpstr>
      <vt:lpstr>Example 1: Europa Clipper, 2024</vt:lpstr>
      <vt:lpstr>Example 2: Perseverance, 2020</vt:lpstr>
      <vt:lpstr>Why?</vt:lpstr>
      <vt:lpstr>Why?</vt:lpstr>
      <vt:lpstr>Step 6 – Host the model</vt:lpstr>
      <vt:lpstr>Where models can live</vt:lpstr>
      <vt:lpstr>Scenario 1</vt:lpstr>
      <vt:lpstr>Scenario 1</vt:lpstr>
      <vt:lpstr>Scenario 2</vt:lpstr>
      <vt:lpstr>Scenario 2</vt:lpstr>
      <vt:lpstr>Scenario 3</vt:lpstr>
      <vt:lpstr>Scenario 3</vt:lpstr>
      <vt:lpstr>Scenario 4</vt:lpstr>
      <vt:lpstr>Scenario 4</vt:lpstr>
      <vt:lpstr>Step 7 - Monitoring and updating</vt:lpstr>
      <vt:lpstr>A myth</vt:lpstr>
      <vt:lpstr>Data tends to drift</vt:lpstr>
      <vt:lpstr>Monitor for drifts</vt:lpstr>
      <vt:lpstr>Drift example</vt:lpstr>
      <vt:lpstr>Drift example: COVID-19</vt:lpstr>
      <vt:lpstr>Business metrics too!</vt:lpstr>
      <vt:lpstr>When to update?</vt:lpstr>
      <vt:lpstr>When to update?</vt:lpstr>
      <vt:lpstr>Other things to consider</vt:lpstr>
      <vt:lpstr>A note on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go from here?</vt:lpstr>
      <vt:lpstr>Where to go from here?</vt:lpstr>
      <vt:lpstr>Where to go from here?</vt:lpstr>
      <vt:lpstr>Summary</vt:lpstr>
      <vt:lpstr>Appendix</vt:lpstr>
      <vt:lpstr>Good software engineering practices</vt:lpstr>
      <vt:lpstr>Data ethics</vt:lpstr>
      <vt:lpstr>Fairness</vt:lpstr>
      <vt:lpstr>Law</vt:lpstr>
      <vt:lpstr>Security</vt:lpstr>
      <vt:lpstr>Quality assurance</vt:lpstr>
      <vt:lpstr>User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System Design</dc:title>
  <dc:creator>Andrei Paleyes</dc:creator>
  <cp:lastModifiedBy>Andrei Paleyes</cp:lastModifiedBy>
  <cp:revision>18</cp:revision>
  <dcterms:created xsi:type="dcterms:W3CDTF">2022-07-14T08:32:15Z</dcterms:created>
  <dcterms:modified xsi:type="dcterms:W3CDTF">2023-11-27T23:29:03Z</dcterms:modified>
</cp:coreProperties>
</file>